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Bauer"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4-16T08:36:55.951" idx="2">
    <p:pos x="2945" y="1736"/>
    <p:text>OLD VOCABULARY WORD!</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2BED1CA-79F4-4C56-BCC6-8FC72619CE06}" type="datetimeFigureOut">
              <a:rPr lang="en-US" smtClean="0"/>
              <a:pPr/>
              <a:t>5/14/2013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E74C84F-7F5C-46E5-9263-500BEA5FE9B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ED1CA-79F4-4C56-BCC6-8FC72619CE06}"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4C84F-7F5C-46E5-9263-500BEA5FE9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ED1CA-79F4-4C56-BCC6-8FC72619CE06}"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4C84F-7F5C-46E5-9263-500BEA5FE9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BED1CA-79F4-4C56-BCC6-8FC72619CE06}"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4C84F-7F5C-46E5-9263-500BEA5FE9B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BED1CA-79F4-4C56-BCC6-8FC72619CE06}" type="datetimeFigureOut">
              <a:rPr lang="en-US" smtClean="0"/>
              <a:pPr/>
              <a:t>5/14/2013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E74C84F-7F5C-46E5-9263-500BEA5FE9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BED1CA-79F4-4C56-BCC6-8FC72619CE06}"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4C84F-7F5C-46E5-9263-500BEA5FE9B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BED1CA-79F4-4C56-BCC6-8FC72619CE06}"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4C84F-7F5C-46E5-9263-500BEA5FE9B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BED1CA-79F4-4C56-BCC6-8FC72619CE06}"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4C84F-7F5C-46E5-9263-500BEA5FE9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ED1CA-79F4-4C56-BCC6-8FC72619CE06}"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4C84F-7F5C-46E5-9263-500BEA5FE9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BED1CA-79F4-4C56-BCC6-8FC72619CE06}"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4C84F-7F5C-46E5-9263-500BEA5FE9B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BED1CA-79F4-4C56-BCC6-8FC72619CE06}" type="datetimeFigureOut">
              <a:rPr lang="en-US" smtClean="0"/>
              <a:pPr/>
              <a:t>5/14/2013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E74C84F-7F5C-46E5-9263-500BEA5FE9B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BED1CA-79F4-4C56-BCC6-8FC72619CE06}" type="datetimeFigureOut">
              <a:rPr lang="en-US" smtClean="0"/>
              <a:pPr/>
              <a:t>5/14/2013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74C84F-7F5C-46E5-9263-500BEA5FE9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Fluency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on your own</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1852, Harriet Beecher Stowe was a young woman living</a:t>
            </a:r>
          </a:p>
          <a:p>
            <a:r>
              <a:rPr lang="en-US" dirty="0" smtClean="0"/>
              <a:t>in a little town in Maine. She had been concerned for a long time</a:t>
            </a:r>
          </a:p>
          <a:p>
            <a:r>
              <a:rPr lang="en-US" dirty="0" smtClean="0"/>
              <a:t>about slavery. She believed it was immoral, and she couldn’t</a:t>
            </a:r>
          </a:p>
          <a:p>
            <a:r>
              <a:rPr lang="en-US" dirty="0" smtClean="0"/>
              <a:t>understand why everyone else did not agree with her. Over the</a:t>
            </a:r>
          </a:p>
          <a:p>
            <a:r>
              <a:rPr lang="en-US" dirty="0" smtClean="0"/>
              <a:t>years, she had gone to many lectures about the need to give slaves</a:t>
            </a:r>
          </a:p>
          <a:p>
            <a:r>
              <a:rPr lang="en-US" dirty="0" smtClean="0"/>
              <a:t>their freedom. She had read many newspaper articles saying the</a:t>
            </a:r>
          </a:p>
          <a:p>
            <a:r>
              <a:rPr lang="en-US" dirty="0" smtClean="0"/>
              <a:t>same thing. But the lectures and articles always annoyed her. They</a:t>
            </a:r>
          </a:p>
          <a:p>
            <a:r>
              <a:rPr lang="en-US" dirty="0" smtClean="0"/>
              <a:t>were dry and hard to read, using complex legal arguments.</a:t>
            </a:r>
            <a:endParaRPr lang="en-US" dirty="0"/>
          </a:p>
        </p:txBody>
      </p:sp>
      <p:sp>
        <p:nvSpPr>
          <p:cNvPr id="4" name="Rectangle 3"/>
          <p:cNvSpPr/>
          <p:nvPr/>
        </p:nvSpPr>
        <p:spPr>
          <a:xfrm>
            <a:off x="2209800" y="15240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010400" y="16002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21336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5600" y="19812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743200" y="24384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67400" y="25146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14600" y="28956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H="1" flipV="1">
            <a:off x="7086600" y="27432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05000" y="33528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257800" y="3276600"/>
            <a:ext cx="76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19400" y="37338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flipH="1">
            <a:off x="7040880" y="3809999"/>
            <a:ext cx="45720" cy="381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438400" y="41910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638800" y="41910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848600" y="41910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191000" y="4572000"/>
            <a:ext cx="45719"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fluency?</a:t>
            </a:r>
            <a:endParaRPr lang="en-US" dirty="0"/>
          </a:p>
        </p:txBody>
      </p:sp>
      <p:sp>
        <p:nvSpPr>
          <p:cNvPr id="3" name="Content Placeholder 2"/>
          <p:cNvSpPr>
            <a:spLocks noGrp="1"/>
          </p:cNvSpPr>
          <p:nvPr>
            <p:ph sz="quarter" idx="1"/>
          </p:nvPr>
        </p:nvSpPr>
        <p:spPr/>
        <p:txBody>
          <a:bodyPr/>
          <a:lstStyle/>
          <a:p>
            <a:r>
              <a:rPr lang="en-US" dirty="0" smtClean="0"/>
              <a:t>The rate and accuracy at which a person reads.</a:t>
            </a:r>
          </a:p>
          <a:p>
            <a:r>
              <a:rPr lang="en-US" dirty="0" smtClean="0"/>
              <a:t>It provides a bridge between word recognition and comprehension. </a:t>
            </a:r>
          </a:p>
          <a:p>
            <a:endParaRPr lang="en-US" dirty="0"/>
          </a:p>
        </p:txBody>
      </p:sp>
      <p:graphicFrame>
        <p:nvGraphicFramePr>
          <p:cNvPr id="4" name="Table 3"/>
          <p:cNvGraphicFramePr>
            <a:graphicFrameLocks noGrp="1"/>
          </p:cNvGraphicFramePr>
          <p:nvPr/>
        </p:nvGraphicFramePr>
        <p:xfrm>
          <a:off x="2286000" y="3200400"/>
          <a:ext cx="4343400" cy="701040"/>
        </p:xfrm>
        <a:graphic>
          <a:graphicData uri="http://schemas.openxmlformats.org/drawingml/2006/table">
            <a:tbl>
              <a:tblPr firstRow="1" bandRow="1">
                <a:tableStyleId>{5C22544A-7EE6-4342-B048-85BDC9FD1C3A}</a:tableStyleId>
              </a:tblPr>
              <a:tblGrid>
                <a:gridCol w="4343400"/>
              </a:tblGrid>
              <a:tr h="685800">
                <a:tc>
                  <a:txBody>
                    <a:bodyPr/>
                    <a:lstStyle/>
                    <a:p>
                      <a:pPr algn="ctr"/>
                      <a:r>
                        <a:rPr lang="en-US" sz="4000" dirty="0" smtClean="0"/>
                        <a:t>Fluency</a:t>
                      </a:r>
                      <a:endParaRPr lang="en-US" sz="4000" dirty="0"/>
                    </a:p>
                  </a:txBody>
                  <a:tcPr/>
                </a:tc>
              </a:tr>
            </a:tbl>
          </a:graphicData>
        </a:graphic>
      </p:graphicFrame>
      <p:cxnSp>
        <p:nvCxnSpPr>
          <p:cNvPr id="10" name="Straight Connector 9"/>
          <p:cNvCxnSpPr/>
          <p:nvPr/>
        </p:nvCxnSpPr>
        <p:spPr>
          <a:xfrm flipV="1">
            <a:off x="2133600" y="4114800"/>
            <a:ext cx="19050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14800" y="4114800"/>
            <a:ext cx="2895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14800" y="4114800"/>
            <a:ext cx="0" cy="13716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304800" y="5181600"/>
          <a:ext cx="2362200" cy="508000"/>
        </p:xfrm>
        <a:graphic>
          <a:graphicData uri="http://schemas.openxmlformats.org/drawingml/2006/table">
            <a:tbl>
              <a:tblPr firstRow="1" bandRow="1">
                <a:tableStyleId>{5C22544A-7EE6-4342-B048-85BDC9FD1C3A}</a:tableStyleId>
              </a:tblPr>
              <a:tblGrid>
                <a:gridCol w="2362200"/>
              </a:tblGrid>
              <a:tr h="508000">
                <a:tc>
                  <a:txBody>
                    <a:bodyPr/>
                    <a:lstStyle/>
                    <a:p>
                      <a:pPr algn="ctr"/>
                      <a:r>
                        <a:rPr lang="en-US" dirty="0" smtClean="0"/>
                        <a:t>Accuracy</a:t>
                      </a:r>
                      <a:endParaRPr lang="en-US" dirty="0"/>
                    </a:p>
                  </a:txBody>
                  <a:tcPr/>
                </a:tc>
              </a:tr>
            </a:tbl>
          </a:graphicData>
        </a:graphic>
      </p:graphicFrame>
      <p:graphicFrame>
        <p:nvGraphicFramePr>
          <p:cNvPr id="16" name="Table 15"/>
          <p:cNvGraphicFramePr>
            <a:graphicFrameLocks noGrp="1"/>
          </p:cNvGraphicFramePr>
          <p:nvPr/>
        </p:nvGraphicFramePr>
        <p:xfrm>
          <a:off x="3048000" y="5638800"/>
          <a:ext cx="2286000" cy="609600"/>
        </p:xfrm>
        <a:graphic>
          <a:graphicData uri="http://schemas.openxmlformats.org/drawingml/2006/table">
            <a:tbl>
              <a:tblPr firstRow="1" bandRow="1">
                <a:tableStyleId>{5C22544A-7EE6-4342-B048-85BDC9FD1C3A}</a:tableStyleId>
              </a:tblPr>
              <a:tblGrid>
                <a:gridCol w="2286000"/>
              </a:tblGrid>
              <a:tr h="609600">
                <a:tc>
                  <a:txBody>
                    <a:bodyPr/>
                    <a:lstStyle/>
                    <a:p>
                      <a:pPr algn="ctr"/>
                      <a:r>
                        <a:rPr lang="en-US" dirty="0" smtClean="0"/>
                        <a:t>Rate</a:t>
                      </a:r>
                      <a:endParaRPr lang="en-US" dirty="0"/>
                    </a:p>
                  </a:txBody>
                  <a:tcPr/>
                </a:tc>
              </a:tr>
            </a:tbl>
          </a:graphicData>
        </a:graphic>
      </p:graphicFrame>
      <p:graphicFrame>
        <p:nvGraphicFramePr>
          <p:cNvPr id="17" name="Table 16"/>
          <p:cNvGraphicFramePr>
            <a:graphicFrameLocks noGrp="1"/>
          </p:cNvGraphicFramePr>
          <p:nvPr/>
        </p:nvGraphicFramePr>
        <p:xfrm>
          <a:off x="6324600" y="5105400"/>
          <a:ext cx="2514600" cy="685800"/>
        </p:xfrm>
        <a:graphic>
          <a:graphicData uri="http://schemas.openxmlformats.org/drawingml/2006/table">
            <a:tbl>
              <a:tblPr firstRow="1" bandRow="1">
                <a:tableStyleId>{5C22544A-7EE6-4342-B048-85BDC9FD1C3A}</a:tableStyleId>
              </a:tblPr>
              <a:tblGrid>
                <a:gridCol w="2514600"/>
              </a:tblGrid>
              <a:tr h="685800">
                <a:tc>
                  <a:txBody>
                    <a:bodyPr/>
                    <a:lstStyle/>
                    <a:p>
                      <a:pPr algn="ctr"/>
                      <a:r>
                        <a:rPr lang="en-US" dirty="0" smtClean="0"/>
                        <a:t>Expression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with Expression</a:t>
            </a:r>
            <a:endParaRPr lang="en-US" dirty="0"/>
          </a:p>
        </p:txBody>
      </p:sp>
      <p:sp>
        <p:nvSpPr>
          <p:cNvPr id="3" name="Content Placeholder 2"/>
          <p:cNvSpPr>
            <a:spLocks noGrp="1"/>
          </p:cNvSpPr>
          <p:nvPr>
            <p:ph sz="quarter" idx="1"/>
          </p:nvPr>
        </p:nvSpPr>
        <p:spPr/>
        <p:txBody>
          <a:bodyPr>
            <a:noAutofit/>
          </a:bodyPr>
          <a:lstStyle/>
          <a:p>
            <a:r>
              <a:rPr lang="en-US" sz="5400" dirty="0" smtClean="0"/>
              <a:t>ABC.  DEF? G!  HI.  J, KLM.  NO!  PQR. S, TUV.  WXY?  Z!  </a:t>
            </a:r>
          </a:p>
          <a:p>
            <a:r>
              <a:rPr lang="en-US" sz="5400" dirty="0" smtClean="0"/>
              <a:t>A!  BCDE.  FGH?  IJK.  L, MNO.  PQRS?  TU?  VWX.  YZ!</a:t>
            </a:r>
            <a:endParaRPr lang="en-US"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800" dirty="0" smtClean="0"/>
              <a:t>Look for the Signals is a strategy that helps students to see how punctuation and other typographical signals (e.g., punctuation marks, large and bold print, underlining, italics) </a:t>
            </a:r>
            <a:r>
              <a:rPr lang="en-US" sz="2800" b="1" u="sng" dirty="0" smtClean="0"/>
              <a:t>affect</a:t>
            </a:r>
            <a:r>
              <a:rPr lang="en-US" sz="2800" dirty="0" smtClean="0"/>
              <a:t> meaning and help readers better understand an</a:t>
            </a:r>
          </a:p>
          <a:p>
            <a:endParaRPr lang="en-US" sz="2800" dirty="0" smtClean="0"/>
          </a:p>
          <a:p>
            <a:endParaRPr lang="en-US" dirty="0"/>
          </a:p>
        </p:txBody>
      </p:sp>
      <p:pic>
        <p:nvPicPr>
          <p:cNvPr id="4" name="Picture 3" descr="comma.jpg"/>
          <p:cNvPicPr>
            <a:picLocks noChangeAspect="1"/>
          </p:cNvPicPr>
          <p:nvPr/>
        </p:nvPicPr>
        <p:blipFill>
          <a:blip r:embed="rId2" cstate="print"/>
          <a:stretch>
            <a:fillRect/>
          </a:stretch>
        </p:blipFill>
        <p:spPr>
          <a:xfrm>
            <a:off x="1143000" y="3657600"/>
            <a:ext cx="7162800" cy="303424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endParaRPr lang="en-US" sz="2000" dirty="0"/>
          </a:p>
        </p:txBody>
      </p:sp>
      <p:graphicFrame>
        <p:nvGraphicFramePr>
          <p:cNvPr id="4" name="Table 3"/>
          <p:cNvGraphicFramePr>
            <a:graphicFrameLocks noGrp="1"/>
          </p:cNvGraphicFramePr>
          <p:nvPr/>
        </p:nvGraphicFramePr>
        <p:xfrm>
          <a:off x="1524000" y="304800"/>
          <a:ext cx="6096000" cy="5943600"/>
        </p:xfrm>
        <a:graphic>
          <a:graphicData uri="http://schemas.openxmlformats.org/drawingml/2006/table">
            <a:tbl>
              <a:tblPr firstRow="1" bandRow="1">
                <a:tableStyleId>{5C22544A-7EE6-4342-B048-85BDC9FD1C3A}</a:tableStyleId>
              </a:tblPr>
              <a:tblGrid>
                <a:gridCol w="2032000"/>
                <a:gridCol w="2032000"/>
                <a:gridCol w="2032000"/>
              </a:tblGrid>
              <a:tr h="457200">
                <a:tc>
                  <a:txBody>
                    <a:bodyPr/>
                    <a:lstStyle/>
                    <a:p>
                      <a:r>
                        <a:rPr lang="en-US" dirty="0" smtClean="0"/>
                        <a:t>Signal</a:t>
                      </a:r>
                      <a:endParaRPr lang="en-US" dirty="0"/>
                    </a:p>
                  </a:txBody>
                  <a:tcPr/>
                </a:tc>
                <a:tc>
                  <a:txBody>
                    <a:bodyPr/>
                    <a:lstStyle/>
                    <a:p>
                      <a:r>
                        <a:rPr lang="en-US" dirty="0" smtClean="0"/>
                        <a:t>What it Conveys</a:t>
                      </a:r>
                      <a:endParaRPr lang="en-US" dirty="0"/>
                    </a:p>
                  </a:txBody>
                  <a:tcPr/>
                </a:tc>
                <a:tc>
                  <a:txBody>
                    <a:bodyPr/>
                    <a:lstStyle/>
                    <a:p>
                      <a:r>
                        <a:rPr lang="en-US" dirty="0" smtClean="0"/>
                        <a:t>Example</a:t>
                      </a:r>
                      <a:endParaRPr lang="en-US" dirty="0"/>
                    </a:p>
                  </a:txBody>
                  <a:tcPr/>
                </a:tc>
              </a:tr>
              <a:tr h="370840">
                <a:tc>
                  <a:txBody>
                    <a:bodyPr/>
                    <a:lstStyle/>
                    <a:p>
                      <a:r>
                        <a:rPr lang="en-US" dirty="0" smtClean="0"/>
                        <a:t>Comma</a:t>
                      </a:r>
                      <a:endParaRPr lang="en-US" dirty="0"/>
                    </a:p>
                  </a:txBody>
                  <a:tcPr/>
                </a:tc>
                <a:tc>
                  <a:txBody>
                    <a:bodyPr/>
                    <a:lstStyle/>
                    <a:p>
                      <a:r>
                        <a:rPr lang="en-US" dirty="0" smtClean="0"/>
                        <a:t>Need to pause</a:t>
                      </a:r>
                    </a:p>
                    <a:p>
                      <a:endParaRPr lang="en-US" dirty="0" smtClean="0"/>
                    </a:p>
                    <a:p>
                      <a:r>
                        <a:rPr lang="en-US" dirty="0" smtClean="0"/>
                        <a:t>Placement affects meaning</a:t>
                      </a:r>
                      <a:endParaRPr lang="en-US" dirty="0"/>
                    </a:p>
                  </a:txBody>
                  <a:tcPr/>
                </a:tc>
                <a:tc>
                  <a:txBody>
                    <a:bodyPr/>
                    <a:lstStyle/>
                    <a:p>
                      <a:r>
                        <a:rPr lang="en-US" dirty="0" smtClean="0"/>
                        <a:t>Mary, my daughter is as tall as you.</a:t>
                      </a:r>
                    </a:p>
                    <a:p>
                      <a:r>
                        <a:rPr lang="en-US" dirty="0" smtClean="0"/>
                        <a:t>Mary, my daughter, is as tall as you. </a:t>
                      </a:r>
                      <a:endParaRPr lang="en-US" dirty="0"/>
                    </a:p>
                  </a:txBody>
                  <a:tcPr/>
                </a:tc>
              </a:tr>
              <a:tr h="370840">
                <a:tc>
                  <a:txBody>
                    <a:bodyPr/>
                    <a:lstStyle/>
                    <a:p>
                      <a:r>
                        <a:rPr lang="en-US" dirty="0" smtClean="0"/>
                        <a:t>Period</a:t>
                      </a:r>
                      <a:endParaRPr lang="en-US" dirty="0"/>
                    </a:p>
                  </a:txBody>
                  <a:tcPr/>
                </a:tc>
                <a:tc>
                  <a:txBody>
                    <a:bodyPr/>
                    <a:lstStyle/>
                    <a:p>
                      <a:r>
                        <a:rPr lang="en-US" dirty="0" smtClean="0"/>
                        <a:t>Need a longer pause</a:t>
                      </a:r>
                      <a:endParaRPr lang="en-US" dirty="0"/>
                    </a:p>
                  </a:txBody>
                  <a:tcPr/>
                </a:tc>
                <a:tc>
                  <a:txBody>
                    <a:bodyPr/>
                    <a:lstStyle/>
                    <a:p>
                      <a:r>
                        <a:rPr lang="en-US" dirty="0" smtClean="0"/>
                        <a:t>The clouds</a:t>
                      </a:r>
                      <a:r>
                        <a:rPr lang="en-US" baseline="0" dirty="0" smtClean="0"/>
                        <a:t> look strange. </a:t>
                      </a:r>
                      <a:endParaRPr lang="en-US" dirty="0"/>
                    </a:p>
                  </a:txBody>
                  <a:tcPr/>
                </a:tc>
              </a:tr>
              <a:tr h="370840">
                <a:tc>
                  <a:txBody>
                    <a:bodyPr/>
                    <a:lstStyle/>
                    <a:p>
                      <a:r>
                        <a:rPr lang="en-US" dirty="0" smtClean="0"/>
                        <a:t>Exclamation</a:t>
                      </a:r>
                      <a:r>
                        <a:rPr lang="en-US" baseline="0" dirty="0" smtClean="0"/>
                        <a:t> Point</a:t>
                      </a:r>
                      <a:endParaRPr lang="en-US" dirty="0"/>
                    </a:p>
                  </a:txBody>
                  <a:tcPr/>
                </a:tc>
                <a:tc>
                  <a:txBody>
                    <a:bodyPr/>
                    <a:lstStyle/>
                    <a:p>
                      <a:r>
                        <a:rPr lang="en-US" dirty="0" smtClean="0"/>
                        <a:t>Need to read with emotion</a:t>
                      </a:r>
                      <a:endParaRPr lang="en-US" dirty="0"/>
                    </a:p>
                  </a:txBody>
                  <a:tcPr/>
                </a:tc>
                <a:tc>
                  <a:txBody>
                    <a:bodyPr/>
                    <a:lstStyle/>
                    <a:p>
                      <a:r>
                        <a:rPr lang="en-US" dirty="0" smtClean="0"/>
                        <a:t>It was a wonderful party!</a:t>
                      </a:r>
                      <a:endParaRPr lang="en-US" dirty="0"/>
                    </a:p>
                  </a:txBody>
                  <a:tcPr/>
                </a:tc>
              </a:tr>
              <a:tr h="370840">
                <a:tc>
                  <a:txBody>
                    <a:bodyPr/>
                    <a:lstStyle/>
                    <a:p>
                      <a:r>
                        <a:rPr lang="en-US" dirty="0" smtClean="0"/>
                        <a:t>Underlined, enlarged,</a:t>
                      </a:r>
                      <a:r>
                        <a:rPr lang="en-US" baseline="0" dirty="0" smtClean="0"/>
                        <a:t> bold or italicized</a:t>
                      </a:r>
                      <a:endParaRPr lang="en-US" dirty="0"/>
                    </a:p>
                  </a:txBody>
                  <a:tcPr/>
                </a:tc>
                <a:tc>
                  <a:txBody>
                    <a:bodyPr/>
                    <a:lstStyle/>
                    <a:p>
                      <a:r>
                        <a:rPr lang="en-US" dirty="0" smtClean="0"/>
                        <a:t>Need for special stress</a:t>
                      </a:r>
                      <a:endParaRPr lang="en-US" dirty="0"/>
                    </a:p>
                  </a:txBody>
                  <a:tcPr/>
                </a:tc>
                <a:tc>
                  <a:txBody>
                    <a:bodyPr/>
                    <a:lstStyle/>
                    <a:p>
                      <a:r>
                        <a:rPr lang="en-US" u="sng" dirty="0" smtClean="0"/>
                        <a:t>This</a:t>
                      </a:r>
                      <a:r>
                        <a:rPr lang="en-US" dirty="0" smtClean="0"/>
                        <a:t> is what I said.</a:t>
                      </a:r>
                    </a:p>
                    <a:p>
                      <a:r>
                        <a:rPr lang="en-US" dirty="0" smtClean="0"/>
                        <a:t>This </a:t>
                      </a:r>
                      <a:r>
                        <a:rPr lang="en-US" u="sng" dirty="0" smtClean="0"/>
                        <a:t>is</a:t>
                      </a:r>
                      <a:r>
                        <a:rPr lang="en-US" dirty="0" smtClean="0"/>
                        <a:t> what I said.</a:t>
                      </a:r>
                    </a:p>
                    <a:p>
                      <a:r>
                        <a:rPr lang="en-US" dirty="0" smtClean="0"/>
                        <a:t>This is what </a:t>
                      </a:r>
                      <a:r>
                        <a:rPr lang="en-US" u="sng" dirty="0" smtClean="0"/>
                        <a:t>I</a:t>
                      </a:r>
                      <a:r>
                        <a:rPr lang="en-US" dirty="0" smtClean="0"/>
                        <a:t> said. </a:t>
                      </a:r>
                      <a:endParaRPr lang="en-US" dirty="0"/>
                    </a:p>
                  </a:txBody>
                  <a:tcPr/>
                </a:tc>
              </a:tr>
              <a:tr h="370840">
                <a:tc>
                  <a:txBody>
                    <a:bodyPr/>
                    <a:lstStyle/>
                    <a:p>
                      <a:r>
                        <a:rPr lang="en-US" dirty="0" smtClean="0"/>
                        <a:t>Question Mark</a:t>
                      </a:r>
                      <a:endParaRPr lang="en-US" dirty="0"/>
                    </a:p>
                  </a:txBody>
                  <a:tcPr/>
                </a:tc>
                <a:tc>
                  <a:txBody>
                    <a:bodyPr/>
                    <a:lstStyle/>
                    <a:p>
                      <a:r>
                        <a:rPr lang="en-US" dirty="0" smtClean="0"/>
                        <a:t>Need to raise intonation at the end of the sentence</a:t>
                      </a:r>
                      <a:endParaRPr lang="en-US" dirty="0"/>
                    </a:p>
                  </a:txBody>
                  <a:tcPr/>
                </a:tc>
                <a:tc>
                  <a:txBody>
                    <a:bodyPr/>
                    <a:lstStyle/>
                    <a:p>
                      <a:r>
                        <a:rPr lang="en-US" dirty="0" smtClean="0"/>
                        <a:t>Did you</a:t>
                      </a:r>
                      <a:r>
                        <a:rPr lang="en-US" baseline="0" dirty="0" smtClean="0"/>
                        <a:t> sleep well last night? </a:t>
                      </a:r>
                      <a:endParaRPr lang="en-US" dirty="0"/>
                    </a:p>
                  </a:txBody>
                  <a:tcPr/>
                </a:tc>
              </a:tr>
              <a:tr h="370840">
                <a:tc>
                  <a:txBody>
                    <a:bodyPr/>
                    <a:lstStyle/>
                    <a:p>
                      <a:r>
                        <a:rPr lang="en-US" dirty="0" smtClean="0"/>
                        <a:t>Combination</a:t>
                      </a:r>
                      <a:endParaRPr lang="en-US" dirty="0"/>
                    </a:p>
                  </a:txBody>
                  <a:tcPr/>
                </a:tc>
                <a:tc>
                  <a:txBody>
                    <a:bodyPr/>
                    <a:lstStyle/>
                    <a:p>
                      <a:r>
                        <a:rPr lang="en-US" dirty="0" smtClean="0"/>
                        <a:t>Used to show meaningful</a:t>
                      </a:r>
                      <a:r>
                        <a:rPr lang="en-US" baseline="0" dirty="0" smtClean="0"/>
                        <a:t> units</a:t>
                      </a:r>
                      <a:endParaRPr lang="en-US" dirty="0"/>
                    </a:p>
                  </a:txBody>
                  <a:tcPr/>
                </a:tc>
                <a:tc>
                  <a:txBody>
                    <a:bodyPr/>
                    <a:lstStyle/>
                    <a:p>
                      <a:r>
                        <a:rPr lang="en-US" dirty="0" smtClean="0"/>
                        <a:t>The coach said, “I am </a:t>
                      </a:r>
                      <a:r>
                        <a:rPr lang="en-US" u="sng" dirty="0" smtClean="0"/>
                        <a:t>SO</a:t>
                      </a:r>
                      <a:r>
                        <a:rPr lang="en-US" dirty="0" smtClean="0"/>
                        <a:t> proud of how all of you played this</a:t>
                      </a:r>
                      <a:r>
                        <a:rPr lang="en-US" baseline="0" dirty="0" smtClean="0"/>
                        <a:t> game!”</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sz="quarter" idx="1"/>
          </p:nvPr>
        </p:nvSpPr>
        <p:spPr/>
        <p:txBody>
          <a:bodyPr/>
          <a:lstStyle/>
          <a:p>
            <a:r>
              <a:rPr lang="en-US" dirty="0" smtClean="0"/>
              <a:t>A Conversation on the Edge of War</a:t>
            </a:r>
          </a:p>
          <a:p>
            <a:pPr>
              <a:buNone/>
            </a:pPr>
            <a:endParaRPr lang="en-US" dirty="0"/>
          </a:p>
        </p:txBody>
      </p:sp>
      <p:graphicFrame>
        <p:nvGraphicFramePr>
          <p:cNvPr id="5" name="Table 4"/>
          <p:cNvGraphicFramePr>
            <a:graphicFrameLocks noGrp="1"/>
          </p:cNvGraphicFramePr>
          <p:nvPr/>
        </p:nvGraphicFramePr>
        <p:xfrm>
          <a:off x="1295400" y="1828800"/>
          <a:ext cx="6096000" cy="46024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I am a loyal British</a:t>
                      </a:r>
                      <a:r>
                        <a:rPr lang="en-US" baseline="0" dirty="0" smtClean="0"/>
                        <a:t> child, a subject of the King.  And I would not be otherwise.  No. Not for anything. </a:t>
                      </a:r>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You’re a spineless little Tory.  You’re a brainless as a flea-</a:t>
                      </a:r>
                    </a:p>
                    <a:p>
                      <a:r>
                        <a:rPr lang="en-US" dirty="0" smtClean="0"/>
                        <a:t>too</a:t>
                      </a:r>
                      <a:r>
                        <a:rPr lang="en-US" baseline="0" dirty="0" smtClean="0"/>
                        <a:t> gutless to want freedom</a:t>
                      </a:r>
                      <a:endParaRPr lang="en-US" dirty="0"/>
                    </a:p>
                  </a:txBody>
                  <a:tcPr/>
                </a:tc>
              </a:tr>
              <a:tr h="370840">
                <a:tc>
                  <a:txBody>
                    <a:bodyPr/>
                    <a:lstStyle/>
                    <a:p>
                      <a:r>
                        <a:rPr lang="en-US" dirty="0" smtClean="0"/>
                        <a:t>You’re a traitor to your country</a:t>
                      </a:r>
                    </a:p>
                    <a:p>
                      <a:r>
                        <a:rPr lang="en-US" dirty="0" smtClean="0"/>
                        <a:t>without</a:t>
                      </a:r>
                      <a:r>
                        <a:rPr lang="en-US" baseline="0" dirty="0" smtClean="0"/>
                        <a:t> proper loyalties.</a:t>
                      </a:r>
                    </a:p>
                    <a:p>
                      <a:r>
                        <a:rPr lang="en-US" baseline="0" dirty="0" smtClean="0"/>
                        <a:t>You speak of “independence”, </a:t>
                      </a:r>
                    </a:p>
                    <a:p>
                      <a:r>
                        <a:rPr lang="en-US" baseline="0" dirty="0" smtClean="0"/>
                        <a:t>We are British colonies.</a:t>
                      </a:r>
                      <a:endParaRPr lang="en-US" dirty="0" smtClean="0"/>
                    </a:p>
                  </a:txBody>
                  <a:tcPr/>
                </a:tc>
                <a:tc>
                  <a:txBody>
                    <a:bodyPr/>
                    <a:lstStyle/>
                    <a:p>
                      <a:endParaRPr lang="en-US"/>
                    </a:p>
                  </a:txBody>
                  <a:tcPr/>
                </a:tc>
              </a:tr>
              <a:tr h="370840">
                <a:tc>
                  <a:txBody>
                    <a:bodyPr/>
                    <a:lstStyle/>
                    <a:p>
                      <a:endParaRPr lang="en-US"/>
                    </a:p>
                  </a:txBody>
                  <a:tcPr/>
                </a:tc>
                <a:tc>
                  <a:txBody>
                    <a:bodyPr/>
                    <a:lstStyle/>
                    <a:p>
                      <a:r>
                        <a:rPr lang="en-US" sz="1600" dirty="0" smtClean="0"/>
                        <a:t>Tax us!  Tax us!  Please, dear King.  Deny us every right.</a:t>
                      </a:r>
                    </a:p>
                    <a:p>
                      <a:r>
                        <a:rPr lang="en-US" sz="1600" dirty="0" smtClean="0"/>
                        <a:t>But do not be surprised</a:t>
                      </a:r>
                      <a:r>
                        <a:rPr lang="en-US" sz="1600" baseline="0" dirty="0" smtClean="0"/>
                        <a:t>, dear King,</a:t>
                      </a:r>
                    </a:p>
                    <a:p>
                      <a:r>
                        <a:rPr lang="en-US" sz="1600" baseline="0" dirty="0" smtClean="0"/>
                        <a:t>If we’re prepared….</a:t>
                      </a:r>
                      <a:br>
                        <a:rPr lang="en-US" sz="1600" baseline="0" dirty="0" smtClean="0"/>
                      </a:br>
                      <a:r>
                        <a:rPr lang="en-US" sz="1600" baseline="0" dirty="0" smtClean="0"/>
                        <a:t>                           To fight!</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Phrasing</a:t>
            </a:r>
            <a:endParaRPr lang="en-US" dirty="0"/>
          </a:p>
        </p:txBody>
      </p:sp>
      <p:sp>
        <p:nvSpPr>
          <p:cNvPr id="3" name="Content Placeholder 2"/>
          <p:cNvSpPr>
            <a:spLocks noGrp="1"/>
          </p:cNvSpPr>
          <p:nvPr>
            <p:ph sz="quarter" idx="1"/>
          </p:nvPr>
        </p:nvSpPr>
        <p:spPr/>
        <p:txBody>
          <a:bodyPr/>
          <a:lstStyle/>
          <a:p>
            <a:r>
              <a:rPr lang="en-US" dirty="0" smtClean="0"/>
              <a:t>The way in which words are chosen and grouped in speaking and writing.</a:t>
            </a:r>
          </a:p>
          <a:p>
            <a:r>
              <a:rPr lang="en-US" dirty="0" smtClean="0"/>
              <a:t>Reading in thought units</a:t>
            </a:r>
          </a:p>
          <a:p>
            <a:r>
              <a:rPr lang="en-US" dirty="0" smtClean="0"/>
              <a:t>Using slashes or extra spaces to mark thought units in material to be read</a:t>
            </a:r>
          </a:p>
          <a:p>
            <a:r>
              <a:rPr lang="en-US" dirty="0" smtClean="0"/>
              <a:t>Ex.) </a:t>
            </a:r>
          </a:p>
          <a:p>
            <a:r>
              <a:rPr lang="en-US" dirty="0" smtClean="0">
                <a:solidFill>
                  <a:srgbClr val="FF0000"/>
                </a:solidFill>
              </a:rPr>
              <a:t>Fred and Mary	</a:t>
            </a:r>
            <a:r>
              <a:rPr lang="en-US" dirty="0" smtClean="0">
                <a:solidFill>
                  <a:srgbClr val="00B050"/>
                </a:solidFill>
              </a:rPr>
              <a:t>were on their way	</a:t>
            </a:r>
            <a:r>
              <a:rPr lang="en-US" dirty="0" smtClean="0">
                <a:solidFill>
                  <a:srgbClr val="0070C0"/>
                </a:solidFill>
              </a:rPr>
              <a:t>to </a:t>
            </a:r>
            <a:r>
              <a:rPr lang="en-US" smtClean="0">
                <a:solidFill>
                  <a:srgbClr val="0070C0"/>
                </a:solidFill>
              </a:rPr>
              <a:t>the movies.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Chunking</a:t>
            </a:r>
            <a:endParaRPr lang="en-US" dirty="0"/>
          </a:p>
        </p:txBody>
      </p:sp>
      <p:sp>
        <p:nvSpPr>
          <p:cNvPr id="3" name="Content Placeholder 2"/>
          <p:cNvSpPr>
            <a:spLocks noGrp="1"/>
          </p:cNvSpPr>
          <p:nvPr>
            <p:ph sz="quarter" idx="1"/>
          </p:nvPr>
        </p:nvSpPr>
        <p:spPr/>
        <p:txBody>
          <a:bodyPr/>
          <a:lstStyle/>
          <a:p>
            <a:r>
              <a:rPr lang="en-US" dirty="0" smtClean="0"/>
              <a:t>A similar technique to phrasing in which the student is encouraged to read phrases of language that represent meaning rather than separate words.  It focuses on reading phrases of text that represent a thought.</a:t>
            </a:r>
          </a:p>
          <a:p>
            <a:r>
              <a:rPr lang="en-US" dirty="0" smtClean="0"/>
              <a:t>Chunking facilitates comprehension and fluency by using thought units rather than word-by-word reading.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Clouds and Fog</a:t>
            </a:r>
            <a:endParaRPr lang="en-US" dirty="0"/>
          </a:p>
        </p:txBody>
      </p:sp>
      <p:sp>
        <p:nvSpPr>
          <p:cNvPr id="3" name="Content Placeholder 2"/>
          <p:cNvSpPr>
            <a:spLocks noGrp="1"/>
          </p:cNvSpPr>
          <p:nvPr>
            <p:ph sz="quarter" idx="1"/>
          </p:nvPr>
        </p:nvSpPr>
        <p:spPr/>
        <p:txBody>
          <a:bodyPr>
            <a:normAutofit fontScale="92500" lnSpcReduction="10000"/>
          </a:bodyPr>
          <a:lstStyle/>
          <a:p>
            <a:pPr algn="ctr"/>
            <a:r>
              <a:rPr lang="en-US" dirty="0" smtClean="0"/>
              <a:t>Little drops of water come together in</a:t>
            </a:r>
          </a:p>
          <a:p>
            <a:pPr algn="ctr"/>
            <a:r>
              <a:rPr lang="en-US" dirty="0" smtClean="0"/>
              <a:t>the sky to make clouds.  Clouds get bigger</a:t>
            </a:r>
          </a:p>
          <a:p>
            <a:pPr algn="ctr"/>
            <a:r>
              <a:rPr lang="en-US" dirty="0" smtClean="0"/>
              <a:t>and bigger as they soak up water from</a:t>
            </a:r>
          </a:p>
          <a:p>
            <a:pPr algn="ctr"/>
            <a:r>
              <a:rPr lang="en-US" dirty="0" smtClean="0"/>
              <a:t>oceans and lakes.  There are many kinds of</a:t>
            </a:r>
          </a:p>
          <a:p>
            <a:pPr algn="ctr"/>
            <a:r>
              <a:rPr lang="en-US" dirty="0" smtClean="0"/>
              <a:t>clouds.  How high a cloud is in the sky and its </a:t>
            </a:r>
          </a:p>
          <a:p>
            <a:pPr algn="ctr"/>
            <a:r>
              <a:rPr lang="en-US" dirty="0" smtClean="0"/>
              <a:t>color tells you if it is going to rain or snow.</a:t>
            </a:r>
          </a:p>
          <a:p>
            <a:pPr algn="ctr"/>
            <a:r>
              <a:rPr lang="en-US" dirty="0" smtClean="0"/>
              <a:t>Fog is a cloud that is close to Earth.</a:t>
            </a:r>
          </a:p>
          <a:p>
            <a:pPr algn="ctr"/>
            <a:r>
              <a:rPr lang="en-US" dirty="0" smtClean="0"/>
              <a:t>Fog and clouds are formed in the same way.</a:t>
            </a:r>
          </a:p>
          <a:p>
            <a:pPr algn="ctr"/>
            <a:r>
              <a:rPr lang="en-US" dirty="0" smtClean="0"/>
              <a:t>When the weather is foggy, you really are </a:t>
            </a:r>
          </a:p>
          <a:p>
            <a:pPr algn="ctr"/>
            <a:r>
              <a:rPr lang="en-US" dirty="0" smtClean="0"/>
              <a:t>inside a cloud. If you have ever been in a fog,</a:t>
            </a:r>
          </a:p>
          <a:p>
            <a:pPr algn="ctr"/>
            <a:r>
              <a:rPr lang="en-US" dirty="0" smtClean="0"/>
              <a:t>you know it is hard to see inside a cloud. </a:t>
            </a:r>
          </a:p>
          <a:p>
            <a:pPr algn="ctr"/>
            <a:endParaRPr lang="en-US" dirty="0" smtClean="0"/>
          </a:p>
          <a:p>
            <a:pPr algn="ctr"/>
            <a:endParaRPr lang="en-US" dirty="0"/>
          </a:p>
        </p:txBody>
      </p:sp>
      <p:sp>
        <p:nvSpPr>
          <p:cNvPr id="7" name="Rectangle 6"/>
          <p:cNvSpPr/>
          <p:nvPr/>
        </p:nvSpPr>
        <p:spPr>
          <a:xfrm>
            <a:off x="5105400" y="15240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352800" y="19050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81600" y="1981200"/>
            <a:ext cx="76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962400" y="22860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00800" y="22860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95800" y="27432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76600" y="31242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629400" y="31242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24200" y="35814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248400" y="3505200"/>
            <a:ext cx="7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315200" y="3581400"/>
            <a:ext cx="76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5800" y="3886200"/>
            <a:ext cx="4571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858000" y="3962400"/>
            <a:ext cx="15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391400" y="4343400"/>
            <a:ext cx="4571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638800" y="4724400"/>
            <a:ext cx="7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038600" y="5029200"/>
            <a:ext cx="7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391400" y="5105400"/>
            <a:ext cx="15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486400" y="5486400"/>
            <a:ext cx="7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1720</TotalTime>
  <Words>652</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Fluency</vt:lpstr>
      <vt:lpstr>What is fluency?</vt:lpstr>
      <vt:lpstr>Reading with Expression</vt:lpstr>
      <vt:lpstr>Slide 4</vt:lpstr>
      <vt:lpstr>Slide 5</vt:lpstr>
      <vt:lpstr>Dialogue</vt:lpstr>
      <vt:lpstr>Phrasing</vt:lpstr>
      <vt:lpstr>Chunking</vt:lpstr>
      <vt:lpstr>Clouds and Fog</vt:lpstr>
      <vt:lpstr>Try on your own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Fluency</dc:title>
  <dc:creator>LBauer</dc:creator>
  <cp:lastModifiedBy>LBauer</cp:lastModifiedBy>
  <cp:revision>49</cp:revision>
  <dcterms:created xsi:type="dcterms:W3CDTF">2013-02-01T13:29:44Z</dcterms:created>
  <dcterms:modified xsi:type="dcterms:W3CDTF">2013-05-15T11:26:56Z</dcterms:modified>
</cp:coreProperties>
</file>